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3"/>
  </p:notesMasterIdLst>
  <p:sldIdLst>
    <p:sldId id="256" r:id="rId2"/>
    <p:sldId id="278" r:id="rId3"/>
    <p:sldId id="258" r:id="rId4"/>
    <p:sldId id="280" r:id="rId5"/>
    <p:sldId id="259" r:id="rId6"/>
    <p:sldId id="260" r:id="rId7"/>
    <p:sldId id="284" r:id="rId8"/>
    <p:sldId id="286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7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1" r:id="rId26"/>
    <p:sldId id="276" r:id="rId27"/>
    <p:sldId id="277" r:id="rId28"/>
    <p:sldId id="290" r:id="rId29"/>
    <p:sldId id="282" r:id="rId30"/>
    <p:sldId id="289" r:id="rId31"/>
    <p:sldId id="288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/>
    <p:restoredTop sz="94489"/>
  </p:normalViewPr>
  <p:slideViewPr>
    <p:cSldViewPr>
      <p:cViewPr>
        <p:scale>
          <a:sx n="100" d="100"/>
          <a:sy n="100" d="100"/>
        </p:scale>
        <p:origin x="16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AD801191-5FF8-0C4C-96D5-0C2F121780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F981EC49-44EF-0C49-BF93-7299B81E5B3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127E326B-D695-1445-B31D-F78F5BF21F0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59406D17-BB35-7944-9CF1-A8DA100C23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>
            <a:extLst>
              <a:ext uri="{FF2B5EF4-FFF2-40B4-BE49-F238E27FC236}">
                <a16:creationId xmlns:a16="http://schemas.microsoft.com/office/drawing/2014/main" id="{213B007C-EFC8-F249-9C31-C47AC6AFDE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>
            <a:extLst>
              <a:ext uri="{FF2B5EF4-FFF2-40B4-BE49-F238E27FC236}">
                <a16:creationId xmlns:a16="http://schemas.microsoft.com/office/drawing/2014/main" id="{D74D7755-BF2C-7842-BD29-BE4B85B3B9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DB3BE271-6241-074E-B7AF-77358F0141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008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048C252-D109-C54E-BCE7-25DEA43F07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DFCF10A-8D64-1A4A-B76F-228251600984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63531045-DC40-E142-AA74-4B18A38F94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1BE51CD9-FDE2-B949-BED6-12265FCD5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328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EBDEA17-614D-C24E-BA86-D54D0D9899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693E211-C4FC-FB47-BAAD-FBC4C0D3DB4B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FBEC11CA-CEF1-0045-92A4-127D773B02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B9B63E71-76EC-5F47-B0A6-560B5C1D3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870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E79B3C0-91FF-B34D-9F08-5E9782C8F7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C588052-71A3-9846-A044-4C5CA7E2BBAD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2242109E-D961-7A4E-B245-17554CCF95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502AE34A-ADF5-904B-9F12-A313CF8D63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72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ACE42D-D9F2-E94A-8CE4-FD63E47702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4D9D63-2F68-134E-B066-63CADD65B783}" type="slidenum">
              <a:rPr lang="en-US" altLang="en-US"/>
              <a:pPr eaLnBrk="1" hangingPunct="1"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1DF24847-4550-F749-ABAF-C68FE5E758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E3244EF3-821E-1E42-B7F3-4B500E0D9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877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FF72E95-BCA7-614F-9540-E6044102B7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05B0A28-819B-0641-9745-679FC25CBDEC}" type="slidenum">
              <a:rPr lang="en-US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66914" name="Rectangle 2">
            <a:extLst>
              <a:ext uri="{FF2B5EF4-FFF2-40B4-BE49-F238E27FC236}">
                <a16:creationId xmlns:a16="http://schemas.microsoft.com/office/drawing/2014/main" id="{B4F902BD-FBCD-0047-9FC0-895D31261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B72009FF-B0E6-1E48-BCC8-B034DE9880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276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D0A3EF3-636B-0741-A478-8B93EC59A2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08358A3-164D-A64E-9418-9966123AF45C}" type="slidenum">
              <a:rPr lang="en-US" altLang="en-US"/>
              <a:pPr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63D77A24-4E2D-4C48-A2CE-1FA62F87D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9D40061E-D80C-4B47-9217-A5D10B77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729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44EBE87-3BCB-8744-B05F-A8CD9B60F8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EF4A35C-0BA8-084A-AE42-000D701C1FFF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CB928E77-9E83-1641-867C-2818812C4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1DEFA048-8A0C-F047-A180-6C49E3DA9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002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56784F5-71FA-3E4C-A61A-1ABD1F7BB8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05A59F7-BDF6-FB4E-8708-7DA0A55E0D1C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169986" name="Rectangle 2">
            <a:extLst>
              <a:ext uri="{FF2B5EF4-FFF2-40B4-BE49-F238E27FC236}">
                <a16:creationId xmlns:a16="http://schemas.microsoft.com/office/drawing/2014/main" id="{F57931E9-93BB-1449-B9FD-7CD0008574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87326C97-5AB1-0444-BAC6-7B3B03DDB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803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A17D99B-FF10-284E-A66E-9120835415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CE0AA89-3435-1542-A9EE-6A4A93015BC6}" type="slidenum">
              <a:rPr lang="en-US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8B4C6207-C045-6F4D-8935-A08F28B54C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D06BD883-EBA1-BD4D-8AE2-FCF0B6724B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056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B0A109-9213-E043-A5B5-32A8D51AF3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3493052-0ACC-BC4F-8025-3B07C51B40FF}" type="slidenum">
              <a:rPr lang="en-US" altLang="en-US"/>
              <a:pPr eaLnBrk="1" hangingPunct="1"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37B87637-B243-D547-9EF7-5A4AF77173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1E32C61C-6698-0C48-92E4-92005B6A66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85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DC3CBC-0404-FE48-A6E8-451500221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231D42D-F143-264F-A844-31DD9C476081}" type="slidenum">
              <a:rPr lang="en-US" altLang="en-US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B1EC3940-A621-7C45-817D-FE20FF73C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B98A00CF-B3AC-7D40-8F79-7AF7D9519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06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C188C-740B-644B-AD80-771F8BC384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2567FD4-6795-1F40-BB5A-C13463DBC79A}" type="slidenum">
              <a:rPr lang="en-US" altLang="en-US"/>
              <a:pPr eaLnBrk="1" hangingPunct="1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DBE33EBB-24CA-0148-A864-9993589B90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0B8B45FF-8456-8349-9716-02D604A47C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146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26658D0-E0AD-D148-92B6-A5EBC4095C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92F9D8A-7373-B845-B592-B1D7DEB3D9DC}" type="slidenum">
              <a:rPr lang="en-US" altLang="en-US"/>
              <a:pPr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560C3BB0-5BE1-124B-9C07-F44ED99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EDCD1060-FB91-D04D-9E27-D5A45A21D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981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A89DDDA-A7E8-D34B-BA51-2DE5CEAD52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C87C7C9-71E2-4943-9662-54CC6FCAC0D7}" type="slidenum">
              <a:rPr lang="en-US" altLang="en-US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ADC6085E-D4B1-7C48-B245-B931167791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26122FBB-D2DF-1540-9B07-9BE834C5E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299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A9FF685-E9CF-A749-B673-67C89B8CB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D46B440-48BD-F246-AE5B-B5DF56BB259A}" type="slidenum">
              <a:rPr lang="en-US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7DFD54C9-79A5-BE43-B85D-0D737F15E2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C520A440-0595-EC41-AF6F-4A463E4DE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07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067A2B1-9DA2-6948-A431-1B598FB4DB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2B80066-7AA5-D84A-8F88-51811B2BC0A1}" type="slidenum">
              <a:rPr lang="en-US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51D12737-0DC3-774B-AEB9-C628C30CDA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C2E0CE94-A014-A14C-8A3F-F270E0C744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389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C7EAE05-758F-F243-A95D-42AB34743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92EBADB-726F-0942-A392-5BC1F9D33C82}" type="slidenum">
              <a:rPr lang="en-US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032DB2E7-5D8D-5A4B-80BD-7C7622A279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98FDF238-90D1-B44B-9CF1-BFACACEA6D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110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FA07C8C-AAE9-184C-B5C0-DEF5B89098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284C55C-F899-E343-B10D-5FD1DBED0EF1}" type="slidenum">
              <a:rPr lang="en-US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39268FC3-967E-CF42-B279-E7BD662E0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C9D972B4-63FB-1940-B1D2-CCA7C475D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264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71557F2-FA16-7D44-97A3-2B113A5897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9F440DE-F190-D14D-8347-CE0E4C28D563}" type="slidenum">
              <a:rPr lang="en-US" altLang="en-US"/>
              <a:pPr eaLnBrk="1" hangingPunct="1"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80226" name="Rectangle 2">
            <a:extLst>
              <a:ext uri="{FF2B5EF4-FFF2-40B4-BE49-F238E27FC236}">
                <a16:creationId xmlns:a16="http://schemas.microsoft.com/office/drawing/2014/main" id="{77FB70FD-E7C7-984E-971B-EDAE50B495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E3497251-A3BC-6C44-8C92-40FF453EA3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653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34FDC85-A946-4A4D-90C4-F04918586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B843181-A632-1E49-A85E-3FDECCA52B97}" type="slidenum">
              <a:rPr lang="en-US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935EA298-8A1C-3F45-8F3C-4B55AEE8CD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8DAEBEA-7C3F-8C41-9EF9-679D46D74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391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34FDC85-A946-4A4D-90C4-F04918586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B843181-A632-1E49-A85E-3FDECCA52B97}" type="slidenum">
              <a:rPr lang="en-US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935EA298-8A1C-3F45-8F3C-4B55AEE8CD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8DAEBEA-7C3F-8C41-9EF9-679D46D74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309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7B6CBC2-5455-6B4E-ACF0-AAB9000CCE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F9964D6-A57E-7C49-9C86-C90EFE8CCB09}" type="slidenum">
              <a:rPr lang="en-US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555D40D-AB12-3B47-9721-5344961A05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0A970862-1999-C848-9417-062071BF74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33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47B3D5-63DA-3143-930D-6A35757423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079CC0-9728-7A42-9FD1-E5BD4CA3FB0D}" type="slidenum">
              <a:rPr lang="en-US" altLang="en-US"/>
              <a:pPr eaLnBrk="1" hangingPunct="1"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FE58A8BC-A64E-F245-8990-B0511A5A5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5176E7D4-6905-6542-9FE8-0E0041524B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396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0AF63E8-AD4E-5249-A97C-634B6240C3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EC11DB6-A9F8-9C47-AC76-15AF62D4F2FB}" type="slidenum">
              <a:rPr lang="en-US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0DB5F168-AFB6-9442-8D69-CA0BFB1200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0E1DB7C8-6BCF-0648-9CBC-5A1DED8F4C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552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838B5CD-9B99-5A44-9485-376830044F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7116B14-86F1-A04C-8028-219D70C029E3}" type="slidenum">
              <a:rPr lang="en-US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84322" name="Rectangle 2">
            <a:extLst>
              <a:ext uri="{FF2B5EF4-FFF2-40B4-BE49-F238E27FC236}">
                <a16:creationId xmlns:a16="http://schemas.microsoft.com/office/drawing/2014/main" id="{F5A84532-FCF1-FD4F-A251-F46EDCA54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C6974B4A-BFDE-B747-A213-B1CBC20E9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88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4A96611-80AA-BC48-971C-644DE2B1E8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9A08D79-E594-2B4B-95D8-887386AE368E}" type="slidenum">
              <a:rPr lang="en-US" altLang="en-US"/>
              <a:pPr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8E82B0CC-FFA3-E14C-B848-EDA3409C2B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C5FDCF55-98D4-9F4E-B672-BDDEE71A8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8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EA76CC0-5988-894C-B0A0-EA9117EAD4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48BA61B-36D2-EA4B-AEEB-4524091089B3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95DFA736-1287-FC44-B72F-62539EBC3C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E9F2BEB7-8000-5C49-A014-03173442D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740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CC78B83-3A20-9449-8186-B8E34C2817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11749D9-60CE-E748-8B25-7B3EFF41C36D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AE49E546-390B-CA4C-AEE9-A5D25E0F6D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952395E2-2605-E541-9E49-0A98AF6E4B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82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9D6C272-577D-914A-901E-FC98D0F4E4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038CBE3-AFB4-D040-A9DC-6300AEEE0105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90D04275-88EF-7544-ADAA-35A77D23F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F22EF6CE-423E-0846-9866-EE0D37F765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884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252BB63-C234-DC40-A04A-2F04C41EF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A1F221D-1910-424A-8677-A461ADC0A660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D4999803-0FE6-3B4E-9C00-D13839CC5A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5C9B3A29-5392-704D-8B3C-F9F589203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128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E1C346-7E4F-1B48-993D-2069091777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CBD843E-D009-A543-A8F4-B65C7027D6DA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7A963932-8E5A-7346-A24A-602BCE77D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5250BBB2-20EA-F844-8C5B-58E01B5ACA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18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366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0BF634-8CDE-D94E-A8FD-F1F0EE45136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DF66BE-4EF9-F64A-8854-80F54469A2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386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152400"/>
            <a:ext cx="215265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30555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6CAA63-B95D-6245-B854-78AD74398D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97292-85C7-F44C-BB13-F479A1A6FE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1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3D780D-BCD0-9C4D-8142-D0F0159E91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633BE1-DEAA-7344-917C-EFCE04D228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75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6F39A3-4DB1-9E40-AC0E-8E8DB9BF7C9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7D0FCC-F4ED-E54F-B503-46D7FFE1A3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72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CC6BF-50C8-8641-B89D-74722C00F42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C78931-FA67-804F-BAA0-C781EE1ED0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29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5747F4C-CA04-0046-B020-C4975969DC9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D8CD9C-50EE-2547-B7FC-DBB0329C4F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83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E5FEE4D-6BDE-CB41-A21C-773E3E14E2D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596961-B38E-B648-8EB9-D61F1B3CEA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43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9650D0F-E4F6-014A-A5ED-1C9414360B1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836025-3C8C-0947-B8F0-C7AEC54763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99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DF76-17D1-1A45-BE1B-31AF1FF3D8A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D90952-E7D2-A442-AC42-350C72AE71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00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8CD10-B278-E44A-B05E-62C51306F8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B387FB-FFF3-EC42-A2F6-7DD44C3434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49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D3989D1-A87C-4448-8FC1-9105B0FE8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394CA936-B7F1-5F42-9241-69911DBCE1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D884A185-178E-464D-B22C-22BE08D5015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3400" y="6324600"/>
            <a:ext cx="45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C30360C-D097-E148-AA01-F6206CCAC48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>
            <a:extLst>
              <a:ext uri="{FF2B5EF4-FFF2-40B4-BE49-F238E27FC236}">
                <a16:creationId xmlns:a16="http://schemas.microsoft.com/office/drawing/2014/main" id="{0337911B-0857-FF46-9646-CB202793C8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1371600"/>
            <a:ext cx="3810000" cy="1470025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cs typeface="+mj-cs"/>
              </a:rPr>
              <a:t>Chapter 1</a:t>
            </a:r>
          </a:p>
        </p:txBody>
      </p:sp>
      <p:sp>
        <p:nvSpPr>
          <p:cNvPr id="3092" name="Rectangle 20">
            <a:extLst>
              <a:ext uri="{FF2B5EF4-FFF2-40B4-BE49-F238E27FC236}">
                <a16:creationId xmlns:a16="http://schemas.microsoft.com/office/drawing/2014/main" id="{B1F81FC5-AB44-EF4C-BBAF-04B504A114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09600" y="2743200"/>
            <a:ext cx="3429000" cy="2667000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en-US" sz="4400" b="0" dirty="0">
                <a:cs typeface="+mn-cs"/>
              </a:rPr>
              <a:t>The </a:t>
            </a:r>
          </a:p>
          <a:p>
            <a:pPr eaLnBrk="1" hangingPunct="1">
              <a:defRPr/>
            </a:pPr>
            <a:r>
              <a:rPr lang="en-US" sz="4400" b="0" dirty="0">
                <a:cs typeface="+mn-cs"/>
              </a:rPr>
              <a:t>Big </a:t>
            </a:r>
          </a:p>
          <a:p>
            <a:pPr eaLnBrk="1" hangingPunct="1">
              <a:defRPr/>
            </a:pPr>
            <a:r>
              <a:rPr lang="en-US" sz="4400" b="0" dirty="0">
                <a:cs typeface="+mn-cs"/>
              </a:rPr>
              <a:t>Picture</a:t>
            </a:r>
            <a:endParaRPr lang="en-US" b="0" dirty="0"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41A36E1-92EC-DE4C-81EF-62E572C50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BCD96B9-50A6-0A4F-83CA-64D0334230D4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10247" name="Text Box 7">
            <a:extLst>
              <a:ext uri="{FF2B5EF4-FFF2-40B4-BE49-F238E27FC236}">
                <a16:creationId xmlns:a16="http://schemas.microsoft.com/office/drawing/2014/main" id="{829DDC8A-083E-5E44-8DEE-21FB81C1B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76400"/>
            <a:ext cx="800100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Ada Lovelace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First programmer, the loop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Alan Turing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Turing machine, artificial intelligence testing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Harvard Mark I, ENIAC, UNIVAC I</a:t>
            </a:r>
          </a:p>
          <a:p>
            <a:pPr>
              <a:lnSpc>
                <a:spcPct val="80000"/>
              </a:lnSpc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Early computers launch new era in mathematics, physics, engineering, and economics</a:t>
            </a:r>
            <a:r>
              <a:rPr lang="en-US" sz="2800" b="0" dirty="0">
                <a:latin typeface="Arial" charset="0"/>
                <a:ea typeface="ＭＳ Ｐゴシック" charset="0"/>
              </a:rPr>
              <a:t> </a:t>
            </a: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		</a:t>
            </a:r>
          </a:p>
        </p:txBody>
      </p:sp>
      <p:sp>
        <p:nvSpPr>
          <p:cNvPr id="10254" name="Rectangle 14">
            <a:extLst>
              <a:ext uri="{FF2B5EF4-FFF2-40B4-BE49-F238E27FC236}">
                <a16:creationId xmlns:a16="http://schemas.microsoft.com/office/drawing/2014/main" id="{5800B39D-1EEA-A145-B1C4-86BDDEA55E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Early History of Computing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(2 of 2)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2A5A55F-3D70-AA46-8ABB-EEC43CE5F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9528525-01C6-0649-8555-92BFEF546D4F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6F495184-0A61-6447-B1DC-5E5FC6C86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981200"/>
            <a:ext cx="72390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Vacuum Tubes</a:t>
            </a:r>
          </a:p>
          <a:p>
            <a:pPr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Large, not very reliable, generated a lot of heat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Magnetic Drum </a:t>
            </a:r>
          </a:p>
          <a:p>
            <a:pPr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Memory device that rotated under a read/write head</a:t>
            </a:r>
          </a:p>
          <a:p>
            <a:pPr>
              <a:defRPr/>
            </a:pPr>
            <a:endParaRPr lang="en-US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Card Readers </a:t>
            </a:r>
            <a:r>
              <a:rPr lang="en-US" dirty="0">
                <a:solidFill>
                  <a:srgbClr val="FF6600"/>
                </a:solidFill>
                <a:latin typeface="Arial" charset="0"/>
                <a:ea typeface="ＭＳ Ｐゴシック" charset="0"/>
                <a:sym typeface="Wingdings" charset="0"/>
              </a:rPr>
              <a:t> Magnetic Tape Drives</a:t>
            </a:r>
            <a:endParaRPr lang="en-US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Sequential auxiliary storage devices</a:t>
            </a:r>
          </a:p>
        </p:txBody>
      </p:sp>
      <p:sp>
        <p:nvSpPr>
          <p:cNvPr id="11279" name="Rectangle 15">
            <a:extLst>
              <a:ext uri="{FF2B5EF4-FFF2-40B4-BE49-F238E27FC236}">
                <a16:creationId xmlns:a16="http://schemas.microsoft.com/office/drawing/2014/main" id="{B274EFC2-9095-8640-8CC6-6D29FAF6D2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First-Generation Hardware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(1951–1959)</a:t>
            </a:r>
          </a:p>
        </p:txBody>
      </p:sp>
      <p:pic>
        <p:nvPicPr>
          <p:cNvPr id="3" name="Picture 2" descr="A photograph shows a &quot;vacuum tube,&quot; a storage device for the first generation of computer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96" y="1148143"/>
            <a:ext cx="1816608" cy="4590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43805" y="5890831"/>
            <a:ext cx="1599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sz="1600" b="0" dirty="0">
                <a:latin typeface="+mn-lt"/>
              </a:rPr>
              <a:t>A vacuum tube 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7900424" y="4852424"/>
            <a:ext cx="14943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b="0" dirty="0"/>
              <a:t>© </a:t>
            </a:r>
            <a:r>
              <a:rPr lang="en-IN" sz="900" b="0" dirty="0" err="1"/>
              <a:t>SPbPhoto</a:t>
            </a:r>
            <a:r>
              <a:rPr lang="en-IN" sz="900" b="0" dirty="0"/>
              <a:t>/</a:t>
            </a:r>
            <a:r>
              <a:rPr lang="en-IN" sz="900" b="0" dirty="0" err="1"/>
              <a:t>Shutterstock</a:t>
            </a:r>
            <a:endParaRPr lang="en-IN" sz="900" b="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3BF343-EF17-FE46-9F43-7D581F7D9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9E8B7B3-29B7-4049-9932-C3A09ED7AFEA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31DFA29C-03E9-7A4E-9F54-1A94D0D63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7772400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Transistor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Replaced vacuum tube; fast, small, </a:t>
            </a:r>
            <a:br>
              <a:rPr lang="en-US" b="0" dirty="0">
                <a:latin typeface="Arial" charset="0"/>
                <a:ea typeface="ＭＳ Ｐゴシック" charset="0"/>
              </a:rPr>
            </a:br>
            <a:r>
              <a:rPr lang="en-US" b="0" dirty="0">
                <a:latin typeface="Arial" charset="0"/>
                <a:ea typeface="ＭＳ Ｐゴシック" charset="0"/>
              </a:rPr>
              <a:t>durable, cheap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Magnetic Cores</a:t>
            </a:r>
            <a:endParaRPr lang="en-US" sz="2800" b="0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Replaced magnetic drums, information available instantly</a:t>
            </a:r>
          </a:p>
          <a:p>
            <a:pPr>
              <a:defRPr/>
            </a:pP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Magnetic Disks</a:t>
            </a:r>
            <a:endParaRPr lang="en-US" sz="2800" b="0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Replaced magnetic tape, data can be accessed directly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</p:txBody>
      </p:sp>
      <p:sp>
        <p:nvSpPr>
          <p:cNvPr id="12302" name="Rectangle 14">
            <a:extLst>
              <a:ext uri="{FF2B5EF4-FFF2-40B4-BE49-F238E27FC236}">
                <a16:creationId xmlns:a16="http://schemas.microsoft.com/office/drawing/2014/main" id="{E301D9CB-9465-964A-8B22-52DB572D2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01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Second-Generation Hardware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(1959–1965)</a:t>
            </a:r>
            <a:endParaRPr lang="en-US" sz="3200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3" name="Picture 2" descr="A photograph shows a &quot;transistor,&quot; a storage device for the second generation of computers of size 1.7 centimeter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72" y="1447800"/>
            <a:ext cx="2548128" cy="18141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43600" y="3377625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dirty="0">
                <a:latin typeface="+mn-lt"/>
              </a:rPr>
              <a:t>A transistor, which replaced the vacuum tube 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7873860" y="2294383"/>
            <a:ext cx="1704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b="0" dirty="0"/>
              <a:t>Courtesy of </a:t>
            </a:r>
            <a:r>
              <a:rPr lang="en-IN" sz="900" b="0" dirty="0" err="1"/>
              <a:t>Dr.</a:t>
            </a:r>
            <a:r>
              <a:rPr lang="en-IN" sz="900" b="0" dirty="0"/>
              <a:t> Andrew Wyle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C900109-C670-774D-A2DA-94B6BEE3C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E6FC42D-3893-694B-8563-0B3A7A402957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0529CC2C-7F3C-8F48-BDD6-3BDEBD879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8001000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Integrated Circuits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Replaced circuit boards; smaller, cheaper, faster, more reliable 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Transistors</a:t>
            </a:r>
            <a:endParaRPr lang="en-US" sz="2800" b="0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Now used for memory construction</a:t>
            </a:r>
          </a:p>
          <a:p>
            <a:pPr>
              <a:defRPr/>
            </a:pP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Terminal</a:t>
            </a:r>
            <a:r>
              <a:rPr lang="en-US" sz="2800" b="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 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An input/output device with a keyboard and screen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</p:txBody>
      </p:sp>
      <p:sp>
        <p:nvSpPr>
          <p:cNvPr id="13325" name="Rectangle 13">
            <a:extLst>
              <a:ext uri="{FF2B5EF4-FFF2-40B4-BE49-F238E27FC236}">
                <a16:creationId xmlns:a16="http://schemas.microsoft.com/office/drawing/2014/main" id="{707AC528-7F81-7C40-AE38-619EF3977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Third-Generation Hardware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(1965–1971)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2F829FA-A18D-7D4E-88F9-2D5771A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B6698AA-2B59-1C46-9075-16984C99CE46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9E714DF0-C821-3A4C-B706-DD1D6E4D9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676400"/>
            <a:ext cx="79248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Large-scale Integration</a:t>
            </a:r>
          </a:p>
          <a:p>
            <a:pPr eaLnBrk="1" hangingPunct="1">
              <a:defRPr/>
            </a:pPr>
            <a:r>
              <a:rPr lang="en-US" altLang="en-US" b="0" dirty="0"/>
              <a:t>Great advances in chip technology</a:t>
            </a:r>
            <a:endParaRPr lang="en-US" altLang="en-US" dirty="0"/>
          </a:p>
          <a:p>
            <a:pPr eaLnBrk="1" hangingPunct="1">
              <a:defRPr/>
            </a:pPr>
            <a:endParaRPr lang="en-US" altLang="en-US" sz="2800" dirty="0"/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PCs, the Commercial Market, Workstations</a:t>
            </a:r>
            <a:endParaRPr lang="en-US" altLang="en-US" sz="2800" b="0" dirty="0">
              <a:solidFill>
                <a:srgbClr val="FF6600"/>
              </a:solidFill>
            </a:endParaRPr>
          </a:p>
          <a:p>
            <a:pPr eaLnBrk="1" hangingPunct="1">
              <a:defRPr/>
            </a:pPr>
            <a:r>
              <a:rPr lang="en-US" altLang="en-US" b="0" dirty="0"/>
              <a:t>Personal computers and workstations emerge</a:t>
            </a:r>
          </a:p>
          <a:p>
            <a:pPr eaLnBrk="1" hangingPunct="1">
              <a:defRPr/>
            </a:pPr>
            <a:r>
              <a:rPr lang="en-US" altLang="en-US" b="0" dirty="0"/>
              <a:t>New companies emerge: Apple, Sun, Dell, etc.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3333FF"/>
              </a:solidFill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Laptops, Tablet Computers, and Smart Phones</a:t>
            </a:r>
          </a:p>
          <a:p>
            <a:pPr eaLnBrk="1" hangingPunct="1">
              <a:defRPr/>
            </a:pPr>
            <a:r>
              <a:rPr lang="en-US" altLang="en-US" b="0" dirty="0"/>
              <a:t>Everyone has his/her own portable computer</a:t>
            </a:r>
            <a:endParaRPr lang="en-US" altLang="en-US" dirty="0"/>
          </a:p>
          <a:p>
            <a:pPr eaLnBrk="1" hangingPunct="1">
              <a:defRPr/>
            </a:pPr>
            <a:endParaRPr lang="en-US" altLang="en-US" b="0" dirty="0"/>
          </a:p>
        </p:txBody>
      </p:sp>
      <p:sp>
        <p:nvSpPr>
          <p:cNvPr id="14349" name="Rectangle 13">
            <a:extLst>
              <a:ext uri="{FF2B5EF4-FFF2-40B4-BE49-F238E27FC236}">
                <a16:creationId xmlns:a16="http://schemas.microsoft.com/office/drawing/2014/main" id="{0FC40048-B874-3744-AC69-45ADDBB22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001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Fourth-Generation Hardware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(1971–?)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ABC590A-724C-9842-B52C-11F01A31CE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8665C12-2FF2-3841-B655-2710B8166862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42ABA2B7-0691-7449-845E-587561574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7772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Parallel Computing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Computers rely on interconnected central processing and/or memory units that increase processing speed  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Networking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Ethernet connects small computers to share resources  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File servers connect PCs in the late 1980s</a:t>
            </a:r>
          </a:p>
          <a:p>
            <a:pPr>
              <a:defRPr/>
            </a:pPr>
            <a:endParaRPr lang="en-US" b="0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ARPANET and LANs </a:t>
            </a: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  <a:sym typeface="Wingdings" charset="0"/>
              </a:rPr>
              <a:t> Internet</a:t>
            </a:r>
            <a:endParaRPr lang="en-US" sz="2800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379" name="Rectangle 19">
            <a:extLst>
              <a:ext uri="{FF2B5EF4-FFF2-40B4-BE49-F238E27FC236}">
                <a16:creationId xmlns:a16="http://schemas.microsoft.com/office/drawing/2014/main" id="{B60EC90A-080B-8E46-A872-83F8E4290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Parallel Computing and Networking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0A4F21-AA32-B647-A8BD-6D0FA94D2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162C2CA-BCD7-3E4F-908D-D36AEA5CC6DE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8D467B1B-0D65-1B47-9D2D-416EF06A1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5000"/>
            <a:ext cx="7772400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Machine Language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Computer programs written in binary (1s and 0s)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Assembly Languages and Translators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Programs written using mnemonics, which were translated into machine language 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Programmer Changes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Programmers divide into two groups: application programmers and systems programmers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6EED3E04-E408-CF42-8891-ADB02C7A9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924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First-Generation Software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(1951–1959)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2522EE2-C862-0549-ABDB-023FFC71A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981AA9E-5590-8140-87B7-8C1B9734E5B6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4E45ABA7-6281-BB48-9B5A-A82E37CB9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Assembly/Machine</a:t>
            </a:r>
          </a:p>
        </p:txBody>
      </p:sp>
      <p:pic>
        <p:nvPicPr>
          <p:cNvPr id="3" name="Picture 2" descr="A figure depicts the &quot;Language layers&quot; of the first generation computers. Machine language is the innermost layer, followed by the assembly language layer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53" y="2362200"/>
            <a:ext cx="4862694" cy="22070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97803" y="4800600"/>
            <a:ext cx="36695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dirty="0">
                <a:latin typeface="+mn-lt"/>
              </a:rPr>
              <a:t>Language layers in the first generation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4BFC49B-2EDA-2E44-91DB-B5A10DB4C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F8ED367-1BA5-3246-9D83-8DD687E63AA4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DB26D570-1798-B948-B6EA-00D90BEBE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7772400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High-Level Languages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English-like statements made programming easier: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Fortran, COBOL, Lisp</a:t>
            </a:r>
          </a:p>
        </p:txBody>
      </p:sp>
      <p:sp>
        <p:nvSpPr>
          <p:cNvPr id="17426" name="Rectangle 18">
            <a:extLst>
              <a:ext uri="{FF2B5EF4-FFF2-40B4-BE49-F238E27FC236}">
                <a16:creationId xmlns:a16="http://schemas.microsoft.com/office/drawing/2014/main" id="{C9627692-42D3-0045-B863-C4620353E2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001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Second-Generation Software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(1959–1965)</a:t>
            </a:r>
          </a:p>
        </p:txBody>
      </p:sp>
      <p:pic>
        <p:nvPicPr>
          <p:cNvPr id="3" name="Picture 2" descr="A figure depicts the &quot;Language layers&quot; of the second generation computers. Machine language is the innermost layer, followed by the assembly language and the high-level language layer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243263"/>
            <a:ext cx="5334000" cy="2406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28800" y="5785170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dirty="0">
                <a:latin typeface="+mn-lt"/>
              </a:rPr>
              <a:t>Language layers in the second generation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29AAD01-CCB2-F242-9D6F-78D77D632D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D8F2A32-648D-A642-A40B-7B882FF38BB8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18448" name="Rectangle 16">
            <a:extLst>
              <a:ext uri="{FF2B5EF4-FFF2-40B4-BE49-F238E27FC236}">
                <a16:creationId xmlns:a16="http://schemas.microsoft.com/office/drawing/2014/main" id="{24959AC1-D750-ED4D-9486-C55AA8DB4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Third-Generation Software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(1965–1971)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(1 of 2)</a:t>
            </a:r>
          </a:p>
        </p:txBody>
      </p:sp>
      <p:sp>
        <p:nvSpPr>
          <p:cNvPr id="18449" name="Rectangle 17">
            <a:extLst>
              <a:ext uri="{FF2B5EF4-FFF2-40B4-BE49-F238E27FC236}">
                <a16:creationId xmlns:a16="http://schemas.microsoft.com/office/drawing/2014/main" id="{1E77777A-C0FB-AB4E-B5B8-42FD3D169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Times" charset="0"/>
              <a:buNone/>
              <a:defRPr/>
            </a:pPr>
            <a:r>
              <a:rPr lang="en-US" sz="2800" b="1" dirty="0">
                <a:solidFill>
                  <a:srgbClr val="FF6600"/>
                </a:solidFill>
                <a:cs typeface="+mn-cs"/>
              </a:rPr>
              <a:t>Systems Software</a:t>
            </a:r>
          </a:p>
          <a:p>
            <a:pPr marL="0" indent="0" eaLnBrk="1" hangingPunct="1">
              <a:buFont typeface="Times" charset="0"/>
              <a:buNone/>
              <a:defRPr/>
            </a:pPr>
            <a:r>
              <a:rPr lang="en-US" sz="2800" dirty="0">
                <a:cs typeface="+mn-cs"/>
              </a:rPr>
              <a:t>Utility programs </a:t>
            </a:r>
          </a:p>
          <a:p>
            <a:pPr marL="0" indent="0" eaLnBrk="1" hangingPunct="1">
              <a:buFont typeface="Times" charset="0"/>
              <a:buNone/>
              <a:defRPr/>
            </a:pPr>
            <a:r>
              <a:rPr lang="en-US" sz="2800" dirty="0">
                <a:cs typeface="+mn-cs"/>
              </a:rPr>
              <a:t>Language translators </a:t>
            </a:r>
          </a:p>
          <a:p>
            <a:pPr marL="0" indent="0" eaLnBrk="1" hangingPunct="1">
              <a:buFont typeface="Times" charset="0"/>
              <a:buNone/>
              <a:defRPr/>
            </a:pPr>
            <a:r>
              <a:rPr lang="en-US" sz="2800" dirty="0">
                <a:cs typeface="+mn-cs"/>
              </a:rPr>
              <a:t>Operating system, which decides which programs to run and when</a:t>
            </a:r>
          </a:p>
          <a:p>
            <a:pPr lvl="1" eaLnBrk="1" hangingPunct="1">
              <a:buFont typeface="Times" charset="0"/>
              <a:buNone/>
              <a:defRPr/>
            </a:pPr>
            <a:endParaRPr lang="en-US" sz="2400" dirty="0"/>
          </a:p>
          <a:p>
            <a:pPr marL="0" indent="0" eaLnBrk="1" hangingPunct="1">
              <a:buFont typeface="Times" charset="0"/>
              <a:buNone/>
              <a:defRPr/>
            </a:pPr>
            <a:r>
              <a:rPr lang="en-US" sz="2800" b="1" dirty="0">
                <a:solidFill>
                  <a:srgbClr val="FF6600"/>
                </a:solidFill>
                <a:cs typeface="+mn-cs"/>
              </a:rPr>
              <a:t>Separation Between Users and Hardware</a:t>
            </a:r>
          </a:p>
          <a:p>
            <a:pPr marL="0" indent="0" eaLnBrk="1" hangingPunct="1">
              <a:buFont typeface="Times" charset="0"/>
              <a:buNone/>
              <a:defRPr/>
            </a:pPr>
            <a:r>
              <a:rPr lang="en-US" sz="2800" dirty="0">
                <a:cs typeface="+mn-cs"/>
              </a:rPr>
              <a:t>Computer programmers write programs to be used by general public (i.e., nonprogrammers) </a:t>
            </a:r>
          </a:p>
          <a:p>
            <a:pPr marL="0" indent="0" eaLnBrk="1" hangingPunct="1">
              <a:buFont typeface="Times" charset="0"/>
              <a:buChar char="•"/>
              <a:defRPr/>
            </a:pPr>
            <a:endParaRPr lang="en-US" sz="2800" dirty="0"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E340A4A-0498-E74F-BF06-F42515EE6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C8DDD68-32E2-5D49-A3E7-2F051AB0D554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26638" name="Rectangle 14">
            <a:extLst>
              <a:ext uri="{FF2B5EF4-FFF2-40B4-BE49-F238E27FC236}">
                <a16:creationId xmlns:a16="http://schemas.microsoft.com/office/drawing/2014/main" id="{AB04430B-3455-F740-84F4-0B2DE60AB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Chapter Goals</a:t>
            </a:r>
          </a:p>
        </p:txBody>
      </p:sp>
      <p:sp>
        <p:nvSpPr>
          <p:cNvPr id="26639" name="Rectangle 15">
            <a:extLst>
              <a:ext uri="{FF2B5EF4-FFF2-40B4-BE49-F238E27FC236}">
                <a16:creationId xmlns:a16="http://schemas.microsoft.com/office/drawing/2014/main" id="{3BA159D9-F863-A44C-BB62-7BABF7769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eaLnBrk="1" hangingPunct="1">
              <a:buFont typeface="Times" charset="0"/>
              <a:buChar char="•"/>
              <a:defRPr/>
            </a:pPr>
            <a:r>
              <a:rPr lang="en-US" sz="2800" dirty="0">
                <a:cs typeface="+mn-cs"/>
              </a:rPr>
              <a:t>Describe the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layers </a:t>
            </a:r>
            <a:r>
              <a:rPr lang="en-US" sz="2800" dirty="0">
                <a:cs typeface="+mn-cs"/>
              </a:rPr>
              <a:t>of a computer system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sz="2800" dirty="0">
                <a:cs typeface="+mn-cs"/>
              </a:rPr>
              <a:t>Describe the concept of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abstraction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cs typeface="+mn-cs"/>
              </a:rPr>
              <a:t> </a:t>
            </a:r>
            <a:r>
              <a:rPr lang="en-US" sz="2800" dirty="0">
                <a:cs typeface="+mn-cs"/>
              </a:rPr>
              <a:t>and its relationship to computing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sz="2800" dirty="0">
                <a:cs typeface="+mn-cs"/>
              </a:rPr>
              <a:t>Describe the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history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cs typeface="+mn-cs"/>
              </a:rPr>
              <a:t> </a:t>
            </a:r>
            <a:r>
              <a:rPr lang="en-US" sz="2800" dirty="0">
                <a:cs typeface="+mn-cs"/>
              </a:rPr>
              <a:t>of computer hardware and software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sz="2800" dirty="0">
                <a:cs typeface="+mn-cs"/>
              </a:rPr>
              <a:t>Describe the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changing role </a:t>
            </a:r>
            <a:r>
              <a:rPr lang="en-US" sz="2800" dirty="0">
                <a:cs typeface="+mn-cs"/>
              </a:rPr>
              <a:t>of the computer user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sz="2800" dirty="0">
                <a:cs typeface="+mn-cs"/>
              </a:rPr>
              <a:t>Distinguish between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systems</a:t>
            </a:r>
            <a:r>
              <a:rPr lang="en-US" sz="2800" dirty="0">
                <a:solidFill>
                  <a:srgbClr val="3333FF"/>
                </a:solidFill>
                <a:cs typeface="+mn-cs"/>
              </a:rPr>
              <a:t> </a:t>
            </a:r>
            <a:r>
              <a:rPr lang="en-US" sz="2800" dirty="0">
                <a:cs typeface="+mn-cs"/>
              </a:rPr>
              <a:t>programmers and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applications</a:t>
            </a:r>
            <a:r>
              <a:rPr lang="en-US" sz="2800" dirty="0">
                <a:solidFill>
                  <a:srgbClr val="3333FF"/>
                </a:solidFill>
                <a:cs typeface="+mn-cs"/>
              </a:rPr>
              <a:t> </a:t>
            </a:r>
            <a:r>
              <a:rPr lang="en-US" sz="2800" dirty="0">
                <a:cs typeface="+mn-cs"/>
              </a:rPr>
              <a:t>programmers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sz="2800" dirty="0">
                <a:cs typeface="+mn-cs"/>
              </a:rPr>
              <a:t>Describe the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big ideas </a:t>
            </a:r>
            <a:r>
              <a:rPr lang="en-US" sz="2800" dirty="0">
                <a:cs typeface="+mn-cs"/>
              </a:rPr>
              <a:t>underlying computing</a:t>
            </a:r>
            <a:endParaRPr lang="en-US" sz="2800" dirty="0">
              <a:solidFill>
                <a:srgbClr val="FF6600"/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852CE3D-0666-D543-8CF3-3D967AB504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F68828F-280F-C04D-8934-0E79D69A1349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19526" name="Rectangle 70">
            <a:extLst>
              <a:ext uri="{FF2B5EF4-FFF2-40B4-BE49-F238E27FC236}">
                <a16:creationId xmlns:a16="http://schemas.microsoft.com/office/drawing/2014/main" id="{5C007BCD-F881-9D4B-8E60-02C308BF8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Third-Generation Software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(1965–1971)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(2 of 2)</a:t>
            </a:r>
          </a:p>
        </p:txBody>
      </p:sp>
      <p:pic>
        <p:nvPicPr>
          <p:cNvPr id="3" name="Picture 2" descr="A figure depicts the &quot;layers of software surrounding the hardware.&quot; Machine language is the innermost layer, followed by Assembly language, High-level language, Systems software, and Application packages in the outermost layer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51" y="1981200"/>
            <a:ext cx="6378498" cy="3352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1599" y="5605046"/>
            <a:ext cx="6465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dirty="0">
                <a:latin typeface="+mn-lt"/>
              </a:rPr>
              <a:t>The layers of software surrounding the hardware continue to grow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BC9EF0-7E2D-5845-91BB-561A4746DA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0697064-2C3A-EA4C-A40D-4BAD4C640C5F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68AFF571-4A60-1340-88D3-660253399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828800"/>
            <a:ext cx="7997825" cy="353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Structured Programming</a:t>
            </a: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Pascal </a:t>
            </a: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C++</a:t>
            </a:r>
          </a:p>
          <a:p>
            <a:pPr>
              <a:defRPr/>
            </a:pPr>
            <a:endParaRPr lang="en-US" sz="28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New Application Software for Users</a:t>
            </a: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Spreadsheets </a:t>
            </a: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Word processors </a:t>
            </a: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Database management systems</a:t>
            </a:r>
          </a:p>
        </p:txBody>
      </p:sp>
      <p:sp>
        <p:nvSpPr>
          <p:cNvPr id="20495" name="Rectangle 15">
            <a:extLst>
              <a:ext uri="{FF2B5EF4-FFF2-40B4-BE49-F238E27FC236}">
                <a16:creationId xmlns:a16="http://schemas.microsoft.com/office/drawing/2014/main" id="{A20D9ECB-311D-CB40-A5B1-35140E3D6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Fourth-Generation Software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(1971–1989)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C20A3DF-345D-E643-A13A-2BAA3CB1CA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D7C68C-0CDE-0046-8851-5DBF7805F61F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21511" name="Text Box 7">
            <a:extLst>
              <a:ext uri="{FF2B5EF4-FFF2-40B4-BE49-F238E27FC236}">
                <a16:creationId xmlns:a16="http://schemas.microsoft.com/office/drawing/2014/main" id="{82F98D72-0EDC-A94D-8ACC-1E2C7ED37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229600" cy="477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Microsoft</a:t>
            </a:r>
          </a:p>
          <a:p>
            <a:pPr eaLnBrk="1" hangingPunct="1">
              <a:defRPr/>
            </a:pPr>
            <a:r>
              <a:rPr lang="en-US" altLang="en-US" b="0" dirty="0"/>
              <a:t>Windows operating system and other Microsoft application programs dominate the market</a:t>
            </a:r>
          </a:p>
          <a:p>
            <a:pPr eaLnBrk="1" hangingPunct="1">
              <a:defRPr/>
            </a:pPr>
            <a:endParaRPr lang="en-US" altLang="en-US" b="0" dirty="0"/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Object-Oriented Design</a:t>
            </a:r>
          </a:p>
          <a:p>
            <a:pPr eaLnBrk="1" hangingPunct="1">
              <a:defRPr/>
            </a:pPr>
            <a:r>
              <a:rPr lang="en-US" altLang="en-US" b="0" dirty="0"/>
              <a:t>Based on a hierarchy of data objects (i.e., Java)</a:t>
            </a:r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World Wide Web</a:t>
            </a:r>
          </a:p>
          <a:p>
            <a:pPr eaLnBrk="1" hangingPunct="1">
              <a:defRPr/>
            </a:pPr>
            <a:r>
              <a:rPr lang="en-US" altLang="en-US" b="0" dirty="0"/>
              <a:t>Allows easy global communication through the Internet</a:t>
            </a:r>
          </a:p>
          <a:p>
            <a:pPr eaLnBrk="1" hangingPunct="1">
              <a:defRPr/>
            </a:pPr>
            <a:endParaRPr lang="en-US" altLang="en-US" b="0" dirty="0"/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New Users</a:t>
            </a:r>
          </a:p>
          <a:p>
            <a:pPr eaLnBrk="1" hangingPunct="1">
              <a:defRPr/>
            </a:pPr>
            <a:r>
              <a:rPr lang="en-US" altLang="en-US" b="0" dirty="0"/>
              <a:t>Today’</a:t>
            </a:r>
            <a:r>
              <a:rPr lang="en-US" altLang="ja-JP" b="0" dirty="0"/>
              <a:t>s user needs no computer knowledge</a:t>
            </a:r>
            <a:endParaRPr lang="en-US" altLang="en-US" b="0" dirty="0"/>
          </a:p>
        </p:txBody>
      </p:sp>
      <p:sp>
        <p:nvSpPr>
          <p:cNvPr id="21519" name="Rectangle 15">
            <a:extLst>
              <a:ext uri="{FF2B5EF4-FFF2-40B4-BE49-F238E27FC236}">
                <a16:creationId xmlns:a16="http://schemas.microsoft.com/office/drawing/2014/main" id="{1A728BCF-C234-D64C-ADF3-F024DA52E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Fifth-Generation Software </a:t>
            </a:r>
            <a:br>
              <a:rPr lang="en-US" dirty="0">
                <a:solidFill>
                  <a:schemeClr val="tx1"/>
                </a:solidFill>
                <a:cs typeface="+mj-cs"/>
              </a:rPr>
            </a:br>
            <a:r>
              <a:rPr lang="en-US" dirty="0">
                <a:solidFill>
                  <a:schemeClr val="tx1"/>
                </a:solidFill>
                <a:cs typeface="+mj-cs"/>
              </a:rPr>
              <a:t>(1990–present)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4380CCE-BF1E-9141-8807-68F6D9B53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1C27690-6A2C-B342-91B5-5E57FFD4C25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22538" name="Oval 10">
            <a:extLst>
              <a:ext uri="{FF2B5EF4-FFF2-40B4-BE49-F238E27FC236}">
                <a16:creationId xmlns:a16="http://schemas.microsoft.com/office/drawing/2014/main" id="{A438B0B8-8987-CF40-8FC2-9B0E8CBA5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600200"/>
            <a:ext cx="3352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 dirty="0">
                <a:latin typeface="Arial" charset="0"/>
                <a:ea typeface="ＭＳ Ｐゴシック" charset="0"/>
              </a:rPr>
              <a:t>Programmer/User</a:t>
            </a:r>
          </a:p>
        </p:txBody>
      </p:sp>
      <p:sp>
        <p:nvSpPr>
          <p:cNvPr id="22540" name="Oval 12">
            <a:extLst>
              <a:ext uri="{FF2B5EF4-FFF2-40B4-BE49-F238E27FC236}">
                <a16:creationId xmlns:a16="http://schemas.microsoft.com/office/drawing/2014/main" id="{78E5B732-B512-6341-9B71-EA6AED633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3962400" cy="12192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>
                <a:latin typeface="Arial" charset="0"/>
                <a:ea typeface="ＭＳ Ｐゴシック" charset="0"/>
              </a:rPr>
              <a:t>Applications Programmer</a:t>
            </a:r>
          </a:p>
          <a:p>
            <a:pPr algn="ctr">
              <a:defRPr/>
            </a:pPr>
            <a:r>
              <a:rPr lang="en-US" sz="2200">
                <a:latin typeface="Arial" charset="0"/>
                <a:ea typeface="ＭＳ Ｐゴシック" charset="0"/>
              </a:rPr>
              <a:t>(uses tools)</a:t>
            </a:r>
          </a:p>
        </p:txBody>
      </p:sp>
      <p:sp>
        <p:nvSpPr>
          <p:cNvPr id="22542" name="Oval 14">
            <a:extLst>
              <a:ext uri="{FF2B5EF4-FFF2-40B4-BE49-F238E27FC236}">
                <a16:creationId xmlns:a16="http://schemas.microsoft.com/office/drawing/2014/main" id="{3E1EEF63-7CA1-9C4F-8B94-5E9F0EDA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181600"/>
            <a:ext cx="3657600" cy="1143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 dirty="0">
                <a:latin typeface="Arial" charset="0"/>
                <a:ea typeface="ＭＳ Ｐゴシック" charset="0"/>
              </a:rPr>
              <a:t>User with No </a:t>
            </a:r>
          </a:p>
          <a:p>
            <a:pPr algn="ctr">
              <a:defRPr/>
            </a:pPr>
            <a:r>
              <a:rPr lang="en-US" sz="2200" dirty="0">
                <a:latin typeface="Arial" charset="0"/>
                <a:ea typeface="ＭＳ Ｐゴシック" charset="0"/>
              </a:rPr>
              <a:t>Computer Background</a:t>
            </a:r>
          </a:p>
        </p:txBody>
      </p:sp>
      <p:sp>
        <p:nvSpPr>
          <p:cNvPr id="22543" name="Line 15">
            <a:extLst>
              <a:ext uri="{FF2B5EF4-FFF2-40B4-BE49-F238E27FC236}">
                <a16:creationId xmlns:a16="http://schemas.microsoft.com/office/drawing/2014/main" id="{8D073EFF-B024-724B-AE5E-B95F4D9E41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50292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44" name="Line 16">
            <a:extLst>
              <a:ext uri="{FF2B5EF4-FFF2-40B4-BE49-F238E27FC236}">
                <a16:creationId xmlns:a16="http://schemas.microsoft.com/office/drawing/2014/main" id="{FA3303C5-3A5C-8A4D-AAFD-0EE8A4178B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3200" y="4114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46" name="Line 18">
            <a:extLst>
              <a:ext uri="{FF2B5EF4-FFF2-40B4-BE49-F238E27FC236}">
                <a16:creationId xmlns:a16="http://schemas.microsoft.com/office/drawing/2014/main" id="{9B3595F7-3A0C-AF4C-9991-6339F700BC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22860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48" name="Oval 20">
            <a:extLst>
              <a:ext uri="{FF2B5EF4-FFF2-40B4-BE49-F238E27FC236}">
                <a16:creationId xmlns:a16="http://schemas.microsoft.com/office/drawing/2014/main" id="{44A79A3B-A61B-E34F-ACA0-518DC791E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819400"/>
            <a:ext cx="3962400" cy="12192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>
                <a:latin typeface="Arial" charset="0"/>
                <a:ea typeface="ＭＳ Ｐゴシック" charset="0"/>
              </a:rPr>
              <a:t>Systems Programmer</a:t>
            </a:r>
          </a:p>
          <a:p>
            <a:pPr algn="ctr">
              <a:defRPr/>
            </a:pPr>
            <a:r>
              <a:rPr lang="en-US" sz="2200">
                <a:latin typeface="Arial" charset="0"/>
                <a:ea typeface="ＭＳ Ｐゴシック" charset="0"/>
              </a:rPr>
              <a:t>(builds tools)</a:t>
            </a:r>
          </a:p>
        </p:txBody>
      </p:sp>
      <p:sp>
        <p:nvSpPr>
          <p:cNvPr id="22549" name="Rectangle 21">
            <a:extLst>
              <a:ext uri="{FF2B5EF4-FFF2-40B4-BE49-F238E27FC236}">
                <a16:creationId xmlns:a16="http://schemas.microsoft.com/office/drawing/2014/main" id="{A08FD12D-20D9-D241-A737-70E345039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495800"/>
            <a:ext cx="41148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 </a:t>
            </a:r>
            <a:r>
              <a:rPr lang="en-US" sz="2200">
                <a:latin typeface="Arial" charset="0"/>
                <a:ea typeface="ＭＳ Ｐゴシック" charset="0"/>
              </a:rPr>
              <a:t>Domain-Specific Programs</a:t>
            </a:r>
          </a:p>
        </p:txBody>
      </p:sp>
      <p:sp>
        <p:nvSpPr>
          <p:cNvPr id="22550" name="Line 22">
            <a:extLst>
              <a:ext uri="{FF2B5EF4-FFF2-40B4-BE49-F238E27FC236}">
                <a16:creationId xmlns:a16="http://schemas.microsoft.com/office/drawing/2014/main" id="{9239DBFB-B12E-2940-A014-F8AA8DB99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3622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56" name="Rectangle 28">
            <a:extLst>
              <a:ext uri="{FF2B5EF4-FFF2-40B4-BE49-F238E27FC236}">
                <a16:creationId xmlns:a16="http://schemas.microsoft.com/office/drawing/2014/main" id="{CB23801A-7E44-124D-BF18-63D037B69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Computing as a Tool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23E40B8-800B-6C44-8769-F000844B8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DCF81A5-8BE6-DB4D-96F9-6AE8C542CDF2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72F6BDF8-85F2-264C-A707-B0C47145B4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Computing as a Discipline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(1 of 2)</a:t>
            </a:r>
          </a:p>
        </p:txBody>
      </p:sp>
      <p:sp>
        <p:nvSpPr>
          <p:cNvPr id="23568" name="Rectangle 16">
            <a:extLst>
              <a:ext uri="{FF2B5EF4-FFF2-40B4-BE49-F238E27FC236}">
                <a16:creationId xmlns:a16="http://schemas.microsoft.com/office/drawing/2014/main" id="{010C2583-BA86-BD45-919A-4328A6E35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267200"/>
          </a:xfrm>
        </p:spPr>
        <p:txBody>
          <a:bodyPr/>
          <a:lstStyle/>
          <a:p>
            <a:pPr marL="609600" indent="-609600" eaLnBrk="1" hangingPunct="1">
              <a:buFont typeface="Times" charset="0"/>
              <a:buNone/>
              <a:defRPr/>
            </a:pPr>
            <a:r>
              <a:rPr lang="en-US" b="1" i="1" dirty="0">
                <a:cs typeface="+mn-cs"/>
              </a:rPr>
              <a:t>What can be (efficiently) automated?</a:t>
            </a:r>
          </a:p>
          <a:p>
            <a:pPr marL="609600" indent="-609600" eaLnBrk="1" hangingPunct="1">
              <a:buFont typeface="Times" charset="0"/>
              <a:buChar char="•"/>
              <a:defRPr/>
            </a:pPr>
            <a:endParaRPr lang="en-US" dirty="0">
              <a:cs typeface="+mn-cs"/>
            </a:endParaRPr>
          </a:p>
          <a:p>
            <a:pPr marL="609600" indent="-609600" eaLnBrk="1" hangingPunct="1">
              <a:buFont typeface="Times" charset="0"/>
              <a:buNone/>
              <a:defRPr/>
            </a:pPr>
            <a:r>
              <a:rPr lang="en-US" b="1" dirty="0">
                <a:cs typeface="+mn-cs"/>
              </a:rPr>
              <a:t>Four Necessary Skills:</a:t>
            </a:r>
          </a:p>
          <a:p>
            <a:pPr marL="909638" lvl="2" indent="-457200" eaLnBrk="1" hangingPunct="1">
              <a:buFontTx/>
              <a:buChar char="•"/>
              <a:defRPr/>
            </a:pPr>
            <a:r>
              <a:rPr lang="en-US" dirty="0"/>
              <a:t>Algorithmic thinking</a:t>
            </a:r>
          </a:p>
          <a:p>
            <a:pPr marL="909638" lvl="2" indent="-457200" eaLnBrk="1" hangingPunct="1">
              <a:buFontTx/>
              <a:buChar char="•"/>
              <a:defRPr/>
            </a:pPr>
            <a:r>
              <a:rPr lang="en-US" dirty="0"/>
              <a:t>Representation</a:t>
            </a:r>
          </a:p>
          <a:p>
            <a:pPr marL="909638" lvl="2" indent="-457200" eaLnBrk="1" hangingPunct="1">
              <a:buFontTx/>
              <a:buChar char="•"/>
              <a:defRPr/>
            </a:pPr>
            <a:r>
              <a:rPr lang="en-US" dirty="0"/>
              <a:t>Programming</a:t>
            </a:r>
          </a:p>
          <a:p>
            <a:pPr marL="909638" lvl="2" indent="-457200" eaLnBrk="1" hangingPunct="1">
              <a:buFontTx/>
              <a:buChar char="•"/>
              <a:defRPr/>
            </a:pPr>
            <a:r>
              <a:rPr lang="en-US" dirty="0"/>
              <a:t>Design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F23F912-7F72-964E-A924-9CF327B65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7A88487-BCC7-4044-9352-59D5D6565B0B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5C63CC3E-5C70-974F-B6B2-EEE75DAA7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29000"/>
            <a:ext cx="7391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0" i="1" dirty="0">
                <a:latin typeface="Arial" charset="0"/>
                <a:ea typeface="ＭＳ Ｐゴシック" charset="0"/>
              </a:rPr>
              <a:t>Is computer science a mathematical,  scientific, or engineering discipline?</a:t>
            </a:r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F2A1F3E7-6B68-3E45-90E5-588B827BF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0" dirty="0">
                <a:solidFill>
                  <a:schemeClr val="bg1"/>
                </a:solidFill>
                <a:latin typeface="Arial" charset="0"/>
                <a:ea typeface="ＭＳ Ｐゴシック" charset="0"/>
              </a:rPr>
              <a:t>22</a:t>
            </a: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D18D6C2C-A1C6-8E42-9CBB-A4BB72AC5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09800"/>
            <a:ext cx="754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charset="0"/>
              <a:buNone/>
              <a:defRPr/>
            </a:pPr>
            <a:r>
              <a:rPr lang="en-US" sz="3600" i="1">
                <a:latin typeface="Arial" charset="0"/>
                <a:ea typeface="ＭＳ Ｐゴシック" charset="0"/>
              </a:rPr>
              <a:t>What do you think?</a:t>
            </a:r>
            <a:endParaRPr lang="en-US" sz="2800">
              <a:latin typeface="Arial" charset="0"/>
              <a:ea typeface="ＭＳ Ｐゴシック" charset="0"/>
            </a:endParaRPr>
          </a:p>
        </p:txBody>
      </p:sp>
      <p:sp>
        <p:nvSpPr>
          <p:cNvPr id="30736" name="Rectangle 16">
            <a:extLst>
              <a:ext uri="{FF2B5EF4-FFF2-40B4-BE49-F238E27FC236}">
                <a16:creationId xmlns:a16="http://schemas.microsoft.com/office/drawing/2014/main" id="{2C629CA7-7915-194D-B0A0-126DCBC36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Computing as a Discipline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(2 of 2)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CEE303D-39AF-224A-8B32-74DA77DF2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8F8672E-B7E5-CD41-8998-007865F7025E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71F4981E-7364-D443-9892-0AEC5F128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0" dirty="0">
                <a:solidFill>
                  <a:schemeClr val="bg1"/>
                </a:solidFill>
                <a:latin typeface="Arial" charset="0"/>
                <a:ea typeface="ＭＳ Ｐゴシック" charset="0"/>
              </a:rPr>
              <a:t>23</a:t>
            </a:r>
          </a:p>
        </p:txBody>
      </p:sp>
      <p:sp>
        <p:nvSpPr>
          <p:cNvPr id="24590" name="Rectangle 14">
            <a:extLst>
              <a:ext uri="{FF2B5EF4-FFF2-40B4-BE49-F238E27FC236}">
                <a16:creationId xmlns:a16="http://schemas.microsoft.com/office/drawing/2014/main" id="{7C42CF14-8ACF-B642-939B-F49992C05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Examples of Systems Areas</a:t>
            </a:r>
          </a:p>
        </p:txBody>
      </p:sp>
      <p:sp>
        <p:nvSpPr>
          <p:cNvPr id="24591" name="Rectangle 15">
            <a:extLst>
              <a:ext uri="{FF2B5EF4-FFF2-40B4-BE49-F238E27FC236}">
                <a16:creationId xmlns:a16="http://schemas.microsoft.com/office/drawing/2014/main" id="{0601A38D-A737-774C-ACCA-D1237164B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Algorithms and data structures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Programming languages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Architecture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Operating systems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Software engineering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Human–computer communication</a:t>
            </a:r>
          </a:p>
          <a:p>
            <a:pPr eaLnBrk="1" hangingPunct="1">
              <a:buFont typeface="Times" charset="0"/>
              <a:buNone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1443D93-9D4C-0142-AAE4-1E7C1DF35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19D26E2-3911-824B-AC0C-B728C4222760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ACFEBEE0-F71F-9E40-B69F-6A6413C6A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Examples of Application Areas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9558AD67-3B38-004E-B3C3-04013FC7E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Numerical and symbolic computation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Databases and information retrieval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Intelligent systems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Graphics and visual computing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Net-centric computing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Computational science</a:t>
            </a:r>
          </a:p>
          <a:p>
            <a:pPr eaLnBrk="1" hangingPunct="1">
              <a:buFont typeface="Times" charset="0"/>
              <a:buNone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1443D93-9D4C-0142-AAE4-1E7C1DF35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19D26E2-3911-824B-AC0C-B728C4222760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ACFEBEE0-F71F-9E40-B69F-6A6413C6A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Big Ideas of Computing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9558AD67-3B38-004E-B3C3-04013FC7E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Creativity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Abstraction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Data and information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Algorithms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Programming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The Internet</a:t>
            </a:r>
          </a:p>
          <a:p>
            <a:pPr eaLnBrk="1" hangingPunct="1">
              <a:buFont typeface="Times" charset="0"/>
              <a:buChar char="•"/>
              <a:defRPr/>
            </a:pPr>
            <a:r>
              <a:rPr lang="en-US" dirty="0">
                <a:cs typeface="+mn-cs"/>
              </a:rPr>
              <a:t>Global impact</a:t>
            </a:r>
          </a:p>
          <a:p>
            <a:pPr eaLnBrk="1" hangingPunct="1">
              <a:buFont typeface="Times" charset="0"/>
              <a:buNone/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402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1D5341D-4715-834E-9FC3-753B60DCC8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7A1F627-D1D3-7240-AD34-CE337F04BC8A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0E8E33FB-6436-AE46-AB6F-8336C8E3A8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Who Am I?</a:t>
            </a:r>
          </a:p>
        </p:txBody>
      </p:sp>
      <p:sp>
        <p:nvSpPr>
          <p:cNvPr id="144392" name="Rectangle 8">
            <a:extLst>
              <a:ext uri="{FF2B5EF4-FFF2-40B4-BE49-F238E27FC236}">
                <a16:creationId xmlns:a16="http://schemas.microsoft.com/office/drawing/2014/main" id="{110618AC-CE62-E240-ACD9-ADE3721F1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029200"/>
            <a:ext cx="67056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0" i="1" dirty="0">
                <a:latin typeface="Arial" charset="0"/>
                <a:ea typeface="ＭＳ Ｐゴシック" charset="0"/>
              </a:rPr>
              <a:t>Can you list three items on my resume?</a:t>
            </a:r>
          </a:p>
        </p:txBody>
      </p:sp>
      <p:pic>
        <p:nvPicPr>
          <p:cNvPr id="3" name="Picture 2" descr="A box represents the biography of Ada Lovelace, the first programmer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1524000"/>
            <a:ext cx="2743202" cy="26042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0" y="435688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600" b="0" dirty="0"/>
              <a:t>Ada Lovelace, the First Programmer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4A273E6-224D-EC44-A3CD-7F4FA0DD5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C0D1FCF-FA09-E844-BC24-38D277F26547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5133" name="Text Box 13">
            <a:extLst>
              <a:ext uri="{FF2B5EF4-FFF2-40B4-BE49-F238E27FC236}">
                <a16:creationId xmlns:a16="http://schemas.microsoft.com/office/drawing/2014/main" id="{0B9A6BA1-2BF8-EA40-AAFD-59D1D42B8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815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Computing systems are dynamic! </a:t>
            </a:r>
            <a:endParaRPr lang="en-US" sz="2800" dirty="0">
              <a:solidFill>
                <a:schemeClr val="accent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134" name="Rectangle 14">
            <a:extLst>
              <a:ext uri="{FF2B5EF4-FFF2-40B4-BE49-F238E27FC236}">
                <a16:creationId xmlns:a16="http://schemas.microsoft.com/office/drawing/2014/main" id="{B5F53B50-692E-BC47-8D69-26A5E74BC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971800"/>
            <a:ext cx="7924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800" b="0" i="1">
                <a:latin typeface="Arial" charset="0"/>
                <a:ea typeface="ＭＳ Ｐゴシック" charset="0"/>
              </a:rPr>
              <a:t>What is the difference between </a:t>
            </a:r>
            <a:r>
              <a:rPr lang="en-US" sz="2800" i="1">
                <a:latin typeface="Arial" charset="0"/>
                <a:ea typeface="ＭＳ Ｐゴシック" charset="0"/>
              </a:rPr>
              <a:t>hardware</a:t>
            </a:r>
            <a:r>
              <a:rPr lang="en-US" sz="2800" b="0" i="1">
                <a:latin typeface="Arial" charset="0"/>
                <a:ea typeface="ＭＳ Ｐゴシック" charset="0"/>
              </a:rPr>
              <a:t> </a:t>
            </a:r>
            <a:br>
              <a:rPr lang="en-US" sz="2800" b="0" i="1">
                <a:latin typeface="Arial" charset="0"/>
                <a:ea typeface="ＭＳ Ｐゴシック" charset="0"/>
              </a:rPr>
            </a:br>
            <a:r>
              <a:rPr lang="en-US" sz="2800" b="0" i="1">
                <a:latin typeface="Arial" charset="0"/>
                <a:ea typeface="ＭＳ Ｐゴシック" charset="0"/>
              </a:rPr>
              <a:t>and </a:t>
            </a:r>
            <a:r>
              <a:rPr lang="en-US" sz="2800" i="1">
                <a:latin typeface="Arial" charset="0"/>
                <a:ea typeface="ＭＳ Ｐゴシック" charset="0"/>
              </a:rPr>
              <a:t>software</a:t>
            </a:r>
            <a:r>
              <a:rPr lang="en-US" sz="2800" b="0" i="1">
                <a:latin typeface="Arial" charset="0"/>
                <a:ea typeface="ＭＳ Ｐゴシック" charset="0"/>
              </a:rPr>
              <a:t>?</a:t>
            </a: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140" name="Rectangle 20">
            <a:extLst>
              <a:ext uri="{FF2B5EF4-FFF2-40B4-BE49-F238E27FC236}">
                <a16:creationId xmlns:a16="http://schemas.microsoft.com/office/drawing/2014/main" id="{C40F4C95-884C-FF45-A67E-686290279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Computing Systems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(1 of 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CD8FF-631D-FA4B-ACAF-3C3645CF7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B5E00D1-0B74-7945-A9CC-09D93A996C46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2EA7B0C8-1F5A-5649-9E8D-2FC62A41F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Ethical Issues</a:t>
            </a:r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84910506-C365-EF4F-83C9-DC550E477D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Times" charset="0"/>
              <a:buNone/>
              <a:defRPr/>
            </a:pPr>
            <a:r>
              <a:rPr lang="en-US" altLang="en-US" b="1" dirty="0"/>
              <a:t>Digital Divide</a:t>
            </a:r>
          </a:p>
          <a:p>
            <a:pPr eaLnBrk="1" hangingPunct="1">
              <a:buFont typeface="Times" charset="0"/>
              <a:buNone/>
              <a:defRPr/>
            </a:pPr>
            <a:endParaRPr lang="en-US" altLang="en-US" sz="2800" dirty="0"/>
          </a:p>
          <a:p>
            <a:pPr eaLnBrk="1" hangingPunct="1">
              <a:buFont typeface="Times" charset="0"/>
              <a:buNone/>
              <a:defRPr/>
            </a:pPr>
            <a:r>
              <a:rPr lang="en-US" altLang="en-US" sz="2800" i="1" dirty="0"/>
              <a:t>	What disparity does the term “digital divide” describe?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What is the E-Rate program?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What is the One-Laptop-Per-Child program?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What additional </a:t>
            </a:r>
            <a:r>
              <a:rPr lang="en-US" altLang="en-US" sz="2800" i="1"/>
              <a:t>challenge must </a:t>
            </a:r>
            <a:r>
              <a:rPr lang="en-US" altLang="en-US" sz="2800" i="1" dirty="0"/>
              <a:t>developing nations </a:t>
            </a:r>
            <a:r>
              <a:rPr lang="en-US" altLang="en-US" sz="2800" i="1"/>
              <a:t>face?</a:t>
            </a:r>
            <a:endParaRPr lang="en-US" altLang="en-US" sz="2800" i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76B262B-BB88-6B4A-AC1C-492A9805F0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B595DFA-CD4D-B744-BCD3-A2D97461B08F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A615839B-61A5-1C42-989B-0C7699D72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dirty="0">
                <a:cs typeface="+mj-cs"/>
              </a:rPr>
              <a:t>Do You Know?</a:t>
            </a:r>
            <a:endParaRPr lang="en-US" dirty="0">
              <a:cs typeface="+mj-cs"/>
            </a:endParaRPr>
          </a:p>
        </p:txBody>
      </p:sp>
      <p:sp>
        <p:nvSpPr>
          <p:cNvPr id="152583" name="Rectangle 7">
            <a:extLst>
              <a:ext uri="{FF2B5EF4-FFF2-40B4-BE49-F238E27FC236}">
                <a16:creationId xmlns:a16="http://schemas.microsoft.com/office/drawing/2014/main" id="{D3E1C026-77D6-4C40-A39A-75A1986E3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576513"/>
            <a:ext cx="5257800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600" b="0" i="1" dirty="0">
                <a:latin typeface="Arial" charset="0"/>
                <a:ea typeface="ＭＳ Ｐゴシック" charset="0"/>
              </a:rPr>
              <a:t>Who said the Analytical Engine “weaves algebraic patterns”?</a:t>
            </a:r>
          </a:p>
          <a:p>
            <a:pPr>
              <a:defRPr/>
            </a:pPr>
            <a:endParaRPr lang="en-US" sz="16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1600" b="0" i="1" dirty="0">
                <a:latin typeface="Arial" charset="0"/>
                <a:ea typeface="ＭＳ Ｐゴシック" charset="0"/>
              </a:rPr>
              <a:t>Where did scientists build the first nanotube computer?</a:t>
            </a:r>
          </a:p>
          <a:p>
            <a:pPr>
              <a:defRPr/>
            </a:pPr>
            <a:endParaRPr lang="en-US" sz="16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1600" b="0" i="1" dirty="0">
                <a:latin typeface="Arial" charset="0"/>
                <a:ea typeface="ＭＳ Ｐゴシック" charset="0"/>
              </a:rPr>
              <a:t>What computer company was launched in a garage?</a:t>
            </a:r>
          </a:p>
          <a:p>
            <a:pPr>
              <a:defRPr/>
            </a:pPr>
            <a:endParaRPr lang="en-US" sz="16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1600" b="0" i="1" dirty="0">
                <a:latin typeface="Arial" charset="0"/>
                <a:ea typeface="ＭＳ Ｐゴシック" charset="0"/>
              </a:rPr>
              <a:t>What companies turned Jobs and Wozniak away?</a:t>
            </a:r>
          </a:p>
          <a:p>
            <a:pPr>
              <a:defRPr/>
            </a:pPr>
            <a:endParaRPr lang="en-US" sz="16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1600" b="0" i="1" dirty="0">
                <a:latin typeface="Arial" charset="0"/>
                <a:ea typeface="ＭＳ Ｐゴシック" charset="0"/>
              </a:rPr>
              <a:t>Where is the Computer History Museum?</a:t>
            </a:r>
          </a:p>
          <a:p>
            <a:pPr>
              <a:defRPr/>
            </a:pPr>
            <a:endParaRPr lang="en-US" sz="16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1600" b="0" i="1" dirty="0">
                <a:latin typeface="Arial" charset="0"/>
                <a:ea typeface="ＭＳ Ｐゴシック" charset="0"/>
              </a:rPr>
              <a:t>What is Room to Read?</a:t>
            </a:r>
          </a:p>
          <a:p>
            <a:pPr>
              <a:defRPr/>
            </a:pPr>
            <a:endParaRPr lang="en-US" sz="16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1600" b="0" i="1" dirty="0">
                <a:latin typeface="Arial" charset="0"/>
                <a:ea typeface="ＭＳ Ｐゴシック" charset="0"/>
              </a:rPr>
              <a:t>When and where were the first CS Departments formed?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C92CD10-296E-1C4B-AF81-723CDE29E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C9F450B-62AA-E94C-B426-F951F144AD1B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39579F22-DE8F-7942-9A96-654B73CB9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001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3200" dirty="0">
                <a:solidFill>
                  <a:srgbClr val="FF6600"/>
                </a:solidFill>
              </a:rPr>
              <a:t>Hardware</a:t>
            </a:r>
            <a:r>
              <a:rPr lang="en-US" altLang="en-US" sz="3200" dirty="0"/>
              <a:t>  </a:t>
            </a:r>
            <a:r>
              <a:rPr lang="en-US" altLang="en-US" sz="3200" b="0" dirty="0"/>
              <a:t>The physical elements of a computing system (printer, circuit boards, wires, keyboard, etc.)</a:t>
            </a:r>
            <a:endParaRPr lang="en-US" altLang="en-US" sz="3200" dirty="0"/>
          </a:p>
          <a:p>
            <a:pPr eaLnBrk="1" hangingPunct="1">
              <a:defRPr/>
            </a:pPr>
            <a:endParaRPr lang="en-US" altLang="en-US" sz="3200" dirty="0"/>
          </a:p>
          <a:p>
            <a:pPr eaLnBrk="1" hangingPunct="1">
              <a:defRPr/>
            </a:pPr>
            <a:r>
              <a:rPr lang="en-US" altLang="en-US" sz="3200" dirty="0">
                <a:solidFill>
                  <a:srgbClr val="FF6600"/>
                </a:solidFill>
              </a:rPr>
              <a:t>Software</a:t>
            </a:r>
            <a:r>
              <a:rPr lang="en-US" altLang="en-US" sz="3200" dirty="0"/>
              <a:t>  </a:t>
            </a:r>
            <a:r>
              <a:rPr lang="en-US" altLang="en-US" sz="3200" b="0" dirty="0"/>
              <a:t>The programs that provide the instructions for a computer to execute</a:t>
            </a:r>
            <a:endParaRPr lang="en-US" altLang="en-US" sz="2800" dirty="0"/>
          </a:p>
          <a:p>
            <a:pPr eaLnBrk="1" hangingPunct="1">
              <a:spcBef>
                <a:spcPct val="50000"/>
              </a:spcBef>
              <a:defRPr/>
            </a:pPr>
            <a:endParaRPr lang="en-US" altLang="en-US" sz="2800" dirty="0"/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E89DE2CD-7D13-E346-A964-CBD80BDEE2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Computing Systems</a:t>
            </a:r>
            <a:r>
              <a:rPr lang="en-US" i="1" dirty="0">
                <a:solidFill>
                  <a:schemeClr val="tx1"/>
                </a:solidFill>
                <a:cs typeface="+mj-cs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(2 of 2)</a:t>
            </a:r>
            <a:endParaRPr lang="en-US" sz="1800" i="1" dirty="0">
              <a:solidFill>
                <a:schemeClr val="tx1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1688D7B-CF4B-FE4A-A6C0-8398EF679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5840934-B49F-5840-9C9B-6E7961D1512A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dirty="0"/>
          </a:p>
        </p:txBody>
      </p:sp>
      <p:sp>
        <p:nvSpPr>
          <p:cNvPr id="6170" name="Rectangle 26">
            <a:extLst>
              <a:ext uri="{FF2B5EF4-FFF2-40B4-BE49-F238E27FC236}">
                <a16:creationId xmlns:a16="http://schemas.microsoft.com/office/drawing/2014/main" id="{51977BA0-D992-EC43-86A9-B0B1F98BD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Layers of a Computing System</a:t>
            </a:r>
          </a:p>
        </p:txBody>
      </p:sp>
      <p:pic>
        <p:nvPicPr>
          <p:cNvPr id="3" name="Picture 2" descr="A figure represents the different layers of a &quot;computing system.&quot; The innermost layer reads, &quot;Information&quot; which is followed by five other layers: Hardware, Programming, Operating systems, Applications, and Communications (the outermost layer)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796818"/>
            <a:ext cx="4724400" cy="33510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628093-8867-E64A-B6C6-BD656F9562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5BCCC95-0A1C-B145-8F22-4E15256F4819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E9ADC130-A7EB-354E-9478-A37F0B4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86000"/>
            <a:ext cx="80010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3200" dirty="0">
                <a:solidFill>
                  <a:srgbClr val="FF6600"/>
                </a:solidFill>
              </a:rPr>
              <a:t>Abstraction</a:t>
            </a:r>
            <a:r>
              <a:rPr lang="en-US" altLang="en-US" sz="3200" dirty="0"/>
              <a:t>  </a:t>
            </a:r>
            <a:r>
              <a:rPr lang="en-US" altLang="en-US" sz="3200" b="0" dirty="0"/>
              <a:t>A mental model that removes complex details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en-US" sz="2800" i="1" dirty="0"/>
              <a:t>This is a key concept. </a:t>
            </a:r>
            <a:r>
              <a:rPr lang="en-US" altLang="en-US" sz="2800" dirty="0"/>
              <a:t>Abstraction </a:t>
            </a:r>
            <a:r>
              <a:rPr lang="en-US" altLang="en-US" sz="2800" i="1" dirty="0"/>
              <a:t>will reappear throughout the text—be sure you understand it!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en-US" sz="2800" b="0" i="1" dirty="0"/>
              <a:t> </a:t>
            </a:r>
            <a:endParaRPr lang="en-US" altLang="en-US" sz="2800" b="0" dirty="0"/>
          </a:p>
        </p:txBody>
      </p:sp>
      <p:sp>
        <p:nvSpPr>
          <p:cNvPr id="8205" name="Rectangle 13">
            <a:extLst>
              <a:ext uri="{FF2B5EF4-FFF2-40B4-BE49-F238E27FC236}">
                <a16:creationId xmlns:a16="http://schemas.microsoft.com/office/drawing/2014/main" id="{3B7D8EAD-FF05-424E-AE2C-ADDAD7B5A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cs typeface="+mj-cs"/>
              </a:rPr>
              <a:t>Abstraction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8F911A6-BB60-404D-9FA1-2743F7B909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04F7A33-2137-4A43-8369-465BF54DA63C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CA55B0FD-D631-EB41-B291-C69AB4727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Internal and Abstract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759699" y="5048250"/>
            <a:ext cx="518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dirty="0">
                <a:latin typeface="+mn-lt"/>
              </a:rPr>
              <a:t>A car engine and the abstraction that allows us to use it </a:t>
            </a:r>
          </a:p>
        </p:txBody>
      </p:sp>
      <p:sp>
        <p:nvSpPr>
          <p:cNvPr id="6" name="Rectangle 5"/>
          <p:cNvSpPr/>
          <p:nvPr/>
        </p:nvSpPr>
        <p:spPr>
          <a:xfrm>
            <a:off x="759699" y="5547698"/>
            <a:ext cx="13853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b="0" dirty="0"/>
              <a:t>© aospan/</a:t>
            </a:r>
            <a:r>
              <a:rPr lang="en-IN" sz="900" b="0" dirty="0" err="1"/>
              <a:t>Shutterstock</a:t>
            </a:r>
            <a:r>
              <a:rPr lang="en-IN" sz="900" b="0" dirty="0"/>
              <a:t>.</a:t>
            </a:r>
          </a:p>
        </p:txBody>
      </p:sp>
      <p:pic>
        <p:nvPicPr>
          <p:cNvPr id="2" name="Picture 1" descr="Two photographs showing a car engine's front view and a man driving a car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9" y="2286000"/>
            <a:ext cx="7777002" cy="25781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FEDF9CB-9B8E-2B44-975E-4F60792864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A61159C-15D9-A442-A37A-BCB437856834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35363B41-8353-7D49-B8CA-FC8DC39F5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History</a:t>
            </a:r>
          </a:p>
        </p:txBody>
      </p:sp>
      <p:pic>
        <p:nvPicPr>
          <p:cNvPr id="3" name="Picture 2" descr="A photograph of &quot;Stonehenge.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676400"/>
            <a:ext cx="5238750" cy="335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52625" y="5181600"/>
            <a:ext cx="180022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dirty="0" err="1"/>
              <a:t>vencacolrab</a:t>
            </a:r>
            <a:r>
              <a:rPr lang="en-IN" sz="900" b="0" dirty="0"/>
              <a:t>/</a:t>
            </a:r>
            <a:r>
              <a:rPr lang="en-IN" sz="900" b="0" dirty="0" err="1"/>
              <a:t>iStock</a:t>
            </a:r>
            <a:r>
              <a:rPr lang="en-IN" sz="900" b="0" dirty="0"/>
              <a:t>/</a:t>
            </a:r>
            <a:r>
              <a:rPr lang="en-IN" sz="900" b="0" dirty="0" err="1"/>
              <a:t>Thinkstock</a:t>
            </a:r>
            <a:r>
              <a:rPr lang="en-IN" sz="900" b="0" dirty="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B5DD20B-9D6A-484B-8320-5AA710870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08F530F-D402-A344-9A95-D081436A5A8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7F3104BD-E98B-C848-98C6-1E293AE32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7724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Abacus  </a:t>
            </a:r>
          </a:p>
          <a:p>
            <a:pPr eaLnBrk="1" hangingPunct="1">
              <a:defRPr/>
            </a:pPr>
            <a:r>
              <a:rPr lang="en-US" altLang="en-US" b="0" dirty="0"/>
              <a:t>An early device to record numeric values</a:t>
            </a:r>
            <a:endParaRPr lang="en-US" altLang="en-US" dirty="0"/>
          </a:p>
          <a:p>
            <a:pPr eaLnBrk="1" hangingPunct="1">
              <a:defRPr/>
            </a:pPr>
            <a:endParaRPr lang="en-US" altLang="en-US" sz="2800" dirty="0"/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Blaise Pascal </a:t>
            </a:r>
            <a:r>
              <a:rPr lang="en-US" altLang="en-US" sz="2800" b="0" dirty="0">
                <a:solidFill>
                  <a:srgbClr val="FF6600"/>
                </a:solidFill>
              </a:rPr>
              <a:t> </a:t>
            </a:r>
          </a:p>
          <a:p>
            <a:pPr eaLnBrk="1" hangingPunct="1">
              <a:defRPr/>
            </a:pPr>
            <a:r>
              <a:rPr lang="en-US" altLang="en-US" b="0" dirty="0"/>
              <a:t>Mechanical device to add, subtract, divide, and multiply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6600"/>
              </a:solidFill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Joseph Jacquard</a:t>
            </a:r>
            <a:r>
              <a:rPr lang="en-US" altLang="en-US" sz="2800" b="0" dirty="0">
                <a:solidFill>
                  <a:srgbClr val="FF6600"/>
                </a:solidFill>
              </a:rPr>
              <a:t> </a:t>
            </a:r>
          </a:p>
          <a:p>
            <a:pPr eaLnBrk="1" hangingPunct="1">
              <a:defRPr/>
            </a:pPr>
            <a:r>
              <a:rPr lang="en-US" altLang="en-US" b="0" dirty="0"/>
              <a:t>Jacquard’</a:t>
            </a:r>
            <a:r>
              <a:rPr lang="en-US" altLang="ja-JP" b="0" dirty="0"/>
              <a:t>s Loom, the punched card</a:t>
            </a:r>
          </a:p>
          <a:p>
            <a:pPr eaLnBrk="1" hangingPunct="1">
              <a:defRPr/>
            </a:pPr>
            <a:endParaRPr lang="en-US" altLang="en-US" b="0" dirty="0"/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Charles Babbage</a:t>
            </a:r>
          </a:p>
          <a:p>
            <a:pPr eaLnBrk="1" hangingPunct="1">
              <a:defRPr/>
            </a:pPr>
            <a:r>
              <a:rPr lang="en-US" altLang="en-US" b="0" dirty="0"/>
              <a:t>Analytical Engine</a:t>
            </a:r>
          </a:p>
        </p:txBody>
      </p:sp>
      <p:sp>
        <p:nvSpPr>
          <p:cNvPr id="9230" name="Rectangle 14">
            <a:extLst>
              <a:ext uri="{FF2B5EF4-FFF2-40B4-BE49-F238E27FC236}">
                <a16:creationId xmlns:a16="http://schemas.microsoft.com/office/drawing/2014/main" id="{51782385-A01B-6C41-A404-8D3B01F7A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Early History of Computing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(1 of 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>
            <a:ln>
              <a:noFill/>
            </a:ln>
            <a:solidFill>
              <a:srgbClr val="3333FF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>
            <a:ln>
              <a:noFill/>
            </a:ln>
            <a:solidFill>
              <a:srgbClr val="3333FF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4338</TotalTime>
  <Words>927</Words>
  <Application>Microsoft Macintosh PowerPoint</Application>
  <PresentationFormat>On-screen Show (4:3)</PresentationFormat>
  <Paragraphs>273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ＭＳ Ｐゴシック</vt:lpstr>
      <vt:lpstr>Arial</vt:lpstr>
      <vt:lpstr>Times</vt:lpstr>
      <vt:lpstr>Wingdings</vt:lpstr>
      <vt:lpstr>1_Default Design</vt:lpstr>
      <vt:lpstr>Chapter 1</vt:lpstr>
      <vt:lpstr>Chapter Goals</vt:lpstr>
      <vt:lpstr>Computing Systems (1 of 2)</vt:lpstr>
      <vt:lpstr>Computing Systems (2 of 2)</vt:lpstr>
      <vt:lpstr>Layers of a Computing System</vt:lpstr>
      <vt:lpstr>Abstraction</vt:lpstr>
      <vt:lpstr>Internal and Abstract View</vt:lpstr>
      <vt:lpstr>History</vt:lpstr>
      <vt:lpstr>Early History of Computing (1 of 2)</vt:lpstr>
      <vt:lpstr>Early History of Computing (2 of 2)</vt:lpstr>
      <vt:lpstr>First-Generation Hardware  (1951–1959)</vt:lpstr>
      <vt:lpstr>Second-Generation Hardware  (1959–1965)</vt:lpstr>
      <vt:lpstr>Third-Generation Hardware  (1965–1971)</vt:lpstr>
      <vt:lpstr>Fourth-Generation Hardware  (1971–?)</vt:lpstr>
      <vt:lpstr>Parallel Computing and Networking</vt:lpstr>
      <vt:lpstr>First-Generation Software  (1951–1959)</vt:lpstr>
      <vt:lpstr>Assembly/Machine</vt:lpstr>
      <vt:lpstr>Second-Generation Software  (1959–1965)</vt:lpstr>
      <vt:lpstr>Third-Generation Software  (1965–1971) (1 of 2)</vt:lpstr>
      <vt:lpstr>Third-Generation Software  (1965–1971) (2 of 2)</vt:lpstr>
      <vt:lpstr>Fourth-Generation Software  (1971–1989)</vt:lpstr>
      <vt:lpstr>Fifth-Generation Software  (1990–present)</vt:lpstr>
      <vt:lpstr>Computing as a Tool</vt:lpstr>
      <vt:lpstr>Computing as a Discipline (1 of 2)</vt:lpstr>
      <vt:lpstr>Computing as a Discipline (2 of 2)</vt:lpstr>
      <vt:lpstr>Examples of Systems Areas</vt:lpstr>
      <vt:lpstr>Examples of Application Areas</vt:lpstr>
      <vt:lpstr>Big Ideas of Computing</vt:lpstr>
      <vt:lpstr>Who Am I?</vt:lpstr>
      <vt:lpstr>Ethical Issues</vt:lpstr>
      <vt:lpstr>Do You Know?</vt:lpstr>
    </vt:vector>
  </TitlesOfParts>
  <Company>jones and bartlett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theresad</dc:creator>
  <cp:lastModifiedBy>Rachel DiMaggio</cp:lastModifiedBy>
  <cp:revision>106</cp:revision>
  <dcterms:created xsi:type="dcterms:W3CDTF">2001-11-19T16:24:12Z</dcterms:created>
  <dcterms:modified xsi:type="dcterms:W3CDTF">2019-01-08T21:28:27Z</dcterms:modified>
</cp:coreProperties>
</file>